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5" r:id="rId7"/>
    <p:sldId id="267" r:id="rId8"/>
    <p:sldId id="269" r:id="rId9"/>
    <p:sldId id="271" r:id="rId10"/>
    <p:sldId id="273" r:id="rId11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>
        <p:scale>
          <a:sx n="123" d="100"/>
          <a:sy n="123" d="100"/>
        </p:scale>
        <p:origin x="-102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u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 smtClean="0"/>
              <a:t>Clic pentru a edita stilul de subtitlu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29945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07911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88589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42393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62212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6255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74820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55377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9671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28050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9C65-271D-42AC-8408-2CCD88B0ADE9}" type="datetimeFigureOut">
              <a:rPr lang="ro-RO" smtClean="0"/>
              <a:t>30.03.2016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EA10-6463-4006-BFC4-E4FF5D76E4A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4047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79C65-271D-42AC-8408-2CCD88B0ADE9}" type="datetimeFigureOut">
              <a:rPr lang="ro-RO" smtClean="0"/>
              <a:t>30.03.2016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0EA10-6463-4006-BFC4-E4FF5D76E4A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942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in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19" b="41875"/>
          <a:stretch/>
        </p:blipFill>
        <p:spPr>
          <a:xfrm>
            <a:off x="0" y="532916"/>
            <a:ext cx="12192001" cy="5353050"/>
          </a:xfrm>
          <a:prstGeom prst="rect">
            <a:avLst/>
          </a:prstGeom>
        </p:spPr>
      </p:pic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2843939" y="532916"/>
            <a:ext cx="9007562" cy="4062331"/>
          </a:xfrm>
        </p:spPr>
        <p:txBody>
          <a:bodyPr>
            <a:noAutofit/>
          </a:bodyPr>
          <a:lstStyle/>
          <a:p>
            <a:r>
              <a:rPr lang="ro-RO" sz="3600" b="1" dirty="0" smtClean="0">
                <a:latin typeface="Cambria" panose="02040503050406030204" pitchFamily="18" charset="0"/>
              </a:rPr>
              <a:t>Conformitatea OUG nr. 6/2016</a:t>
            </a:r>
            <a:r>
              <a:rPr lang="ro-RO" sz="3600" dirty="0" smtClean="0">
                <a:latin typeface="Cambria" panose="02040503050406030204" pitchFamily="18" charset="0"/>
              </a:rPr>
              <a:t> </a:t>
            </a:r>
            <a:r>
              <a:rPr lang="ro-RO" sz="3600" b="1" dirty="0" smtClean="0">
                <a:latin typeface="Cambria" panose="02040503050406030204" pitchFamily="18" charset="0"/>
              </a:rPr>
              <a:t>privind unele măsuri pentru punerea în executare a mandatelor de supraveghere tehnică dispuse în procesul penal cu Decizia Curţii Constituţionale nr.51/2016</a:t>
            </a:r>
            <a:br>
              <a:rPr lang="ro-RO" sz="3600" b="1" dirty="0" smtClean="0">
                <a:latin typeface="Cambria" panose="02040503050406030204" pitchFamily="18" charset="0"/>
              </a:rPr>
            </a:br>
            <a:endParaRPr lang="ro-RO" sz="36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3674076" y="4572000"/>
            <a:ext cx="8177425" cy="449450"/>
          </a:xfrm>
        </p:spPr>
        <p:txBody>
          <a:bodyPr>
            <a:noAutofit/>
          </a:bodyPr>
          <a:lstStyle/>
          <a:p>
            <a:pPr algn="r"/>
            <a:r>
              <a:rPr lang="ro-RO" sz="2800" b="1" dirty="0" smtClean="0">
                <a:latin typeface="Cambria" panose="02040503050406030204" pitchFamily="18" charset="0"/>
              </a:rPr>
              <a:t>Georgiana</a:t>
            </a:r>
            <a:r>
              <a:rPr lang="ro-RO" sz="3200" b="1" dirty="0" smtClean="0">
                <a:latin typeface="Cambria" panose="02040503050406030204" pitchFamily="18" charset="0"/>
              </a:rPr>
              <a:t> Iorgulescu</a:t>
            </a:r>
            <a:endParaRPr lang="ro-RO" sz="3200" b="1" dirty="0">
              <a:latin typeface="Cambria" panose="02040503050406030204" pitchFamily="18" charset="0"/>
            </a:endParaRPr>
          </a:p>
        </p:txBody>
      </p:sp>
      <p:pic>
        <p:nvPicPr>
          <p:cNvPr id="4" name="I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30" y="418069"/>
            <a:ext cx="2221471" cy="1666104"/>
          </a:xfrm>
          <a:prstGeom prst="rect">
            <a:avLst/>
          </a:prstGeom>
        </p:spPr>
      </p:pic>
      <p:pic>
        <p:nvPicPr>
          <p:cNvPr id="6" name="I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5169536"/>
            <a:ext cx="12192002" cy="173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318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449451" y="1596326"/>
            <a:ext cx="11394302" cy="4912962"/>
          </a:xfrm>
        </p:spPr>
        <p:txBody>
          <a:bodyPr>
            <a:normAutofit/>
          </a:bodyPr>
          <a:lstStyle/>
          <a:p>
            <a:pPr algn="just"/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Semestrial sau ori de câte ori este nevoie, preşedintele ICCJ ori un judecător anume desemnat verifică modul de punere în practică în cadrul Centrului Naţional de Interceptare a supravegherii tehnice realizate de organele de urmărire penală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Textul este neclar, inaplicabil, pune o sarcină imposibilă pt. judecătorul ICCJ, iar detaliile se reglementează prin legislaţie secundară; simplu formalism</a:t>
            </a:r>
            <a:endParaRPr lang="ro-RO" sz="32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061275" y="703468"/>
            <a:ext cx="9569093" cy="799868"/>
          </a:xfrm>
        </p:spPr>
        <p:txBody>
          <a:bodyPr>
            <a:noAutofit/>
          </a:bodyPr>
          <a:lstStyle/>
          <a:p>
            <a:pPr algn="l"/>
            <a:r>
              <a:rPr lang="ro-RO" sz="38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Art.30¹din Legea 304/2004</a:t>
            </a:r>
            <a:endParaRPr lang="ro-RO" sz="38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10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395207" y="1937289"/>
            <a:ext cx="11456295" cy="4282536"/>
          </a:xfrm>
        </p:spPr>
        <p:txBody>
          <a:bodyPr>
            <a:normAutofit/>
          </a:bodyPr>
          <a:lstStyle/>
          <a:p>
            <a:pPr algn="l"/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Afectarea drepturilor şi libertăţilor fundamentale prin: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Sporirea competenţelor SRI în zona de cercetare penală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Introducerea unui serviciu secret, militar, ca titular al tehnicii de interceptare</a:t>
            </a:r>
          </a:p>
          <a:p>
            <a:pPr marL="342900" indent="-342900" algn="l">
              <a:buFontTx/>
              <a:buChar char="-"/>
            </a:pPr>
            <a:endParaRPr lang="en-US" sz="3200" dirty="0">
              <a:solidFill>
                <a:srgbClr val="00325B"/>
              </a:solidFill>
              <a:latin typeface="Cambria" panose="02040503050406030204" pitchFamily="18" charset="0"/>
            </a:endParaRPr>
          </a:p>
          <a:p>
            <a:pPr algn="l"/>
            <a:endParaRPr lang="ro-RO" sz="3200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1945037" y="703468"/>
            <a:ext cx="9685331" cy="924886"/>
          </a:xfrm>
        </p:spPr>
        <p:txBody>
          <a:bodyPr>
            <a:noAutofit/>
          </a:bodyPr>
          <a:lstStyle/>
          <a:p>
            <a:pPr algn="l"/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Art. 115 alin.6 din Constituţie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475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449451" y="1596326"/>
            <a:ext cx="11394302" cy="4912962"/>
          </a:xfrm>
        </p:spPr>
        <p:txBody>
          <a:bodyPr>
            <a:normAutofit/>
          </a:bodyPr>
          <a:lstStyle/>
          <a:p>
            <a:pPr algn="just"/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Introduce o structură denumită Centrul Naţional de Interceptare a Comunicaţiilor, din cadrul SRI, care obţine, prelucrează şi stochează informaţii ref. la siguranţa naţională.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Textul introdus nu precizează cine este acest centru, ce face, cine îl conduce, cine anume l-a înfiinţat şi prin ce act normativ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Textul nu este </a:t>
            </a:r>
            <a:r>
              <a:rPr lang="ro-RO" sz="3200" b="1" i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clar, previzibil şi accesibil </a:t>
            </a: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(§ 46 Decizia CC)</a:t>
            </a:r>
            <a:endParaRPr lang="ro-RO" sz="32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061275" y="703468"/>
            <a:ext cx="9569093" cy="799868"/>
          </a:xfrm>
        </p:spPr>
        <p:txBody>
          <a:bodyPr>
            <a:noAutofit/>
          </a:bodyPr>
          <a:lstStyle/>
          <a:p>
            <a:pPr algn="l"/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Art.8 alin.2 din Legea 14/1992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760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449451" y="1596326"/>
            <a:ext cx="11394302" cy="4912962"/>
          </a:xfrm>
        </p:spPr>
        <p:txBody>
          <a:bodyPr>
            <a:normAutofit/>
          </a:bodyPr>
          <a:lstStyle/>
          <a:p>
            <a:pPr algn="just"/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Acest Centru asigură, la cererea organelor de urmărire penală, accesul </a:t>
            </a:r>
            <a:r>
              <a:rPr lang="ro-RO" sz="3200" b="1" i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nemijlocit</a:t>
            </a: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 şi independent al acestora la sistemele tehnice în scopul executării supravegherii tehnice.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Accesul nu poate fi </a:t>
            </a:r>
            <a:r>
              <a:rPr lang="ro-RO" sz="3200" b="1" i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nemijlocit</a:t>
            </a: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, din moment ce serverele de management aparţin acestui Centru Naţional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Cui anume prezintă organele de urmărire penală mandatele judecătoreşti?</a:t>
            </a:r>
            <a:endParaRPr lang="ro-RO" sz="32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061275" y="703468"/>
            <a:ext cx="9569093" cy="799868"/>
          </a:xfrm>
        </p:spPr>
        <p:txBody>
          <a:bodyPr>
            <a:noAutofit/>
          </a:bodyPr>
          <a:lstStyle/>
          <a:p>
            <a:pPr algn="l"/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Art.8 alin.2 din Legea 14/1992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556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449451" y="1596326"/>
            <a:ext cx="11394302" cy="4912962"/>
          </a:xfrm>
        </p:spPr>
        <p:txBody>
          <a:bodyPr>
            <a:normAutofit/>
          </a:bodyPr>
          <a:lstStyle/>
          <a:p>
            <a:pPr algn="just"/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Precizează colaborarea dintre furnizorii de servicii de comunicaţii și procuror, organele de cercetare penală sau </a:t>
            </a:r>
            <a:r>
              <a:rPr lang="ro-RO" sz="3200" b="1" u="sng" dirty="0" smtClean="0">
                <a:solidFill>
                  <a:srgbClr val="00325B"/>
                </a:solidFill>
                <a:latin typeface="Cambria" panose="02040503050406030204" pitchFamily="18" charset="0"/>
              </a:rPr>
              <a:t>lucrătorii specializaţi din cadrul poliţiei</a:t>
            </a: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 pentru punerea în executare a mandatului de supraveghere tehnică.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Cum anume vor colabora dacă punerea în executare a mandatului de supraveghere tehnică se face mijlocit, prin Centrul Naţional de Interceptare? </a:t>
            </a:r>
            <a:endParaRPr lang="ro-RO" sz="32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061275" y="703468"/>
            <a:ext cx="9569093" cy="799868"/>
          </a:xfrm>
        </p:spPr>
        <p:txBody>
          <a:bodyPr>
            <a:noAutofit/>
          </a:bodyPr>
          <a:lstStyle/>
          <a:p>
            <a:pPr algn="l"/>
            <a:r>
              <a:rPr lang="ro-RO" sz="40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Art.142. alin.2 NCPP</a:t>
            </a:r>
            <a:endParaRPr lang="ro-RO" sz="40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154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449451" y="1596326"/>
            <a:ext cx="11394302" cy="4912962"/>
          </a:xfrm>
        </p:spPr>
        <p:txBody>
          <a:bodyPr>
            <a:normAutofit/>
          </a:bodyPr>
          <a:lstStyle/>
          <a:p>
            <a:pPr algn="just"/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Condiţiile concrete în care organele judiciare au acces la sistemele tehnice se stabilesc prin protocoale de colaborare încheiate între SRI, MP, MAI, etc.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Deci organele judiciare au acces </a:t>
            </a:r>
            <a:r>
              <a:rPr lang="ro-RO" sz="3200" b="1" i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mijlocit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Se stabileşte printr-o legislaţie </a:t>
            </a:r>
            <a:r>
              <a:rPr lang="ro-RO" sz="3200" b="1" dirty="0" err="1" smtClean="0">
                <a:solidFill>
                  <a:srgbClr val="00325B"/>
                </a:solidFill>
                <a:latin typeface="Cambria" panose="02040503050406030204" pitchFamily="18" charset="0"/>
              </a:rPr>
              <a:t>infralegală</a:t>
            </a: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, de natură administrativă, care are un grad sporit de inaccesibilitate şi instabilitate, un mod concret de intruziune în viaţa privată (§ 47 Decizia CC)</a:t>
            </a:r>
            <a:endParaRPr lang="ro-RO" sz="32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061275" y="703468"/>
            <a:ext cx="9569093" cy="799868"/>
          </a:xfrm>
        </p:spPr>
        <p:txBody>
          <a:bodyPr>
            <a:noAutofit/>
          </a:bodyPr>
          <a:lstStyle/>
          <a:p>
            <a:pPr algn="l"/>
            <a:r>
              <a:rPr lang="ro-RO" sz="38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Art.8, alin.3 din Legea 14/1992</a:t>
            </a:r>
            <a:endParaRPr lang="ro-RO" sz="38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19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449451" y="1596326"/>
            <a:ext cx="11394302" cy="491296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Organele SRI pot fi desemnate </a:t>
            </a:r>
            <a:r>
              <a:rPr lang="ro-RO" sz="3200" b="1" u="sng" dirty="0" smtClean="0">
                <a:solidFill>
                  <a:srgbClr val="00325B"/>
                </a:solidFill>
                <a:latin typeface="Cambria" panose="02040503050406030204" pitchFamily="18" charset="0"/>
              </a:rPr>
              <a:t>organe de cercetare penală speciale</a:t>
            </a: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, cf.art.55 alin.5 şi 6 NCPP pentru punerea în executare a mandatelor de supraveghere tehnică în cazul infracţiunilor contra securităţii naţionale şi terorism.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Mijlocul de probă va fi clasificat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Exercită supravegherea în locul procurorului DIICOT</a:t>
            </a: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o-RO" sz="3200" b="1" dirty="0">
                <a:solidFill>
                  <a:srgbClr val="00325B"/>
                </a:solidFill>
                <a:latin typeface="Cambria" panose="02040503050406030204" pitchFamily="18" charset="0"/>
              </a:rPr>
              <a:t>SRI </a:t>
            </a: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organizează </a:t>
            </a:r>
            <a:r>
              <a:rPr lang="ro-RO" sz="3200" b="1" dirty="0">
                <a:solidFill>
                  <a:srgbClr val="00325B"/>
                </a:solidFill>
                <a:latin typeface="Cambria" panose="02040503050406030204" pitchFamily="18" charset="0"/>
              </a:rPr>
              <a:t>ș</a:t>
            </a: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i execută activități </a:t>
            </a:r>
            <a:r>
              <a:rPr lang="ro-RO" sz="3200" b="1" dirty="0">
                <a:solidFill>
                  <a:srgbClr val="00325B"/>
                </a:solidFill>
                <a:latin typeface="Cambria" panose="02040503050406030204" pitchFamily="18" charset="0"/>
              </a:rPr>
              <a:t>pentru culegerea, verificarea </a:t>
            </a: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și </a:t>
            </a:r>
            <a:r>
              <a:rPr lang="ro-RO" sz="3200" b="1" dirty="0">
                <a:solidFill>
                  <a:srgbClr val="00325B"/>
                </a:solidFill>
                <a:latin typeface="Cambria" panose="02040503050406030204" pitchFamily="18" charset="0"/>
              </a:rPr>
              <a:t>valorificarea </a:t>
            </a: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informațiilor </a:t>
            </a:r>
            <a:r>
              <a:rPr lang="ro-RO" sz="3200" b="1" dirty="0">
                <a:solidFill>
                  <a:srgbClr val="00325B"/>
                </a:solidFill>
                <a:latin typeface="Cambria" panose="02040503050406030204" pitchFamily="18" charset="0"/>
              </a:rPr>
              <a:t>necesare </a:t>
            </a: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cunoașterii</a:t>
            </a:r>
            <a:r>
              <a:rPr lang="ro-RO" sz="3200" b="1" dirty="0">
                <a:solidFill>
                  <a:srgbClr val="00325B"/>
                </a:solidFill>
                <a:latin typeface="Cambria" panose="02040503050406030204" pitchFamily="18" charset="0"/>
              </a:rPr>
              <a:t>, prevenirii </a:t>
            </a: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și contracarării oricăror acțiuni </a:t>
            </a:r>
            <a:r>
              <a:rPr lang="ro-RO" sz="3200" b="1" dirty="0">
                <a:solidFill>
                  <a:srgbClr val="00325B"/>
                </a:solidFill>
                <a:latin typeface="Cambria" panose="02040503050406030204" pitchFamily="18" charset="0"/>
              </a:rPr>
              <a:t>care constituie, potrivit legii, </a:t>
            </a: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amenințări </a:t>
            </a:r>
            <a:r>
              <a:rPr lang="ro-RO" sz="3200" b="1" dirty="0">
                <a:solidFill>
                  <a:srgbClr val="00325B"/>
                </a:solidFill>
                <a:latin typeface="Cambria" panose="02040503050406030204" pitchFamily="18" charset="0"/>
              </a:rPr>
              <a:t>la adresa </a:t>
            </a: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siguranței naționale </a:t>
            </a:r>
            <a:r>
              <a:rPr lang="ro-RO" sz="3200" b="1" dirty="0">
                <a:solidFill>
                  <a:srgbClr val="00325B"/>
                </a:solidFill>
                <a:latin typeface="Cambria" panose="02040503050406030204" pitchFamily="18" charset="0"/>
              </a:rPr>
              <a:t>a </a:t>
            </a: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României</a:t>
            </a:r>
            <a:endParaRPr lang="ro-RO" sz="32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061275" y="703468"/>
            <a:ext cx="9569093" cy="799868"/>
          </a:xfrm>
        </p:spPr>
        <p:txBody>
          <a:bodyPr>
            <a:noAutofit/>
          </a:bodyPr>
          <a:lstStyle/>
          <a:p>
            <a:pPr algn="l"/>
            <a:r>
              <a:rPr lang="ro-RO" sz="38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Art. 13 din Legea 14/1992</a:t>
            </a:r>
            <a:endParaRPr lang="ro-RO" sz="38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324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449451" y="1596326"/>
            <a:ext cx="11394302" cy="4912962"/>
          </a:xfrm>
        </p:spPr>
        <p:txBody>
          <a:bodyPr>
            <a:normAutofit/>
          </a:bodyPr>
          <a:lstStyle/>
          <a:p>
            <a:pPr algn="just"/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În cadrul Ministerului Public </a:t>
            </a:r>
            <a:r>
              <a:rPr lang="ro-RO" sz="3200" b="1" u="sng" dirty="0" smtClean="0">
                <a:solidFill>
                  <a:srgbClr val="00325B"/>
                </a:solidFill>
                <a:latin typeface="Cambria" panose="02040503050406030204" pitchFamily="18" charset="0"/>
              </a:rPr>
              <a:t>pot</a:t>
            </a: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 funcţiona ofiţeri de poliţie judiciară în vederea punerii în executare a mandatelor de supraveghere tehnică.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Art. </a:t>
            </a:r>
            <a:r>
              <a:rPr lang="ro-RO" sz="3200" b="1" dirty="0">
                <a:solidFill>
                  <a:srgbClr val="00325B"/>
                </a:solidFill>
                <a:latin typeface="Cambria" panose="02040503050406030204" pitchFamily="18" charset="0"/>
              </a:rPr>
              <a:t>n</a:t>
            </a: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u impune o obligaţie, ca atare se pune întrebarea cine va pune în executare mandatele în cadrul parchetelor nespecializate şi DIICOT? </a:t>
            </a:r>
            <a:endParaRPr lang="ro-RO" sz="32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061275" y="703468"/>
            <a:ext cx="9569093" cy="799868"/>
          </a:xfrm>
        </p:spPr>
        <p:txBody>
          <a:bodyPr>
            <a:noAutofit/>
          </a:bodyPr>
          <a:lstStyle/>
          <a:p>
            <a:pPr algn="l"/>
            <a:r>
              <a:rPr lang="ro-RO" sz="38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Art.66¹din Legea 303/2004</a:t>
            </a:r>
            <a:endParaRPr lang="ro-RO" sz="38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324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684011"/>
            <a:ext cx="12192002" cy="173989"/>
          </a:xfrm>
          <a:prstGeom prst="rect">
            <a:avLst/>
          </a:prstGeom>
        </p:spPr>
      </p:pic>
      <p:sp>
        <p:nvSpPr>
          <p:cNvPr id="6" name="Subtitlu 2"/>
          <p:cNvSpPr>
            <a:spLocks noGrp="1"/>
          </p:cNvSpPr>
          <p:nvPr>
            <p:ph type="subTitle" idx="1"/>
          </p:nvPr>
        </p:nvSpPr>
        <p:spPr>
          <a:xfrm>
            <a:off x="449451" y="1596326"/>
            <a:ext cx="11394302" cy="4912962"/>
          </a:xfrm>
        </p:spPr>
        <p:txBody>
          <a:bodyPr>
            <a:normAutofit/>
          </a:bodyPr>
          <a:lstStyle/>
          <a:p>
            <a:pPr algn="just"/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În cadrul activităţii DIICOT, ofiţerii şi agenţii de poliţie detaşaţi efectuează numai punerea în executare a mandatelor de supraveghere tehnică.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Prin urmare, DIICOT nu va avea ofiţeri de poliţie judiciară detaşaţi pentru orice acte de urmărire penală, asemenea DNA, ci numai pentru supraveghere </a:t>
            </a:r>
            <a:r>
              <a:rPr lang="ro-RO" sz="32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tehnică</a:t>
            </a:r>
            <a:endParaRPr lang="ro-RO" sz="32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itlu 1"/>
          <p:cNvSpPr>
            <a:spLocks noGrp="1"/>
          </p:cNvSpPr>
          <p:nvPr>
            <p:ph type="ctrTitle"/>
          </p:nvPr>
        </p:nvSpPr>
        <p:spPr>
          <a:xfrm>
            <a:off x="2061275" y="703468"/>
            <a:ext cx="9569093" cy="799868"/>
          </a:xfrm>
        </p:spPr>
        <p:txBody>
          <a:bodyPr>
            <a:noAutofit/>
          </a:bodyPr>
          <a:lstStyle/>
          <a:p>
            <a:pPr algn="l"/>
            <a:r>
              <a:rPr lang="ro-RO" sz="3800" b="1" dirty="0" smtClean="0">
                <a:solidFill>
                  <a:srgbClr val="00325B"/>
                </a:solidFill>
                <a:latin typeface="Cambria" panose="02040503050406030204" pitchFamily="18" charset="0"/>
              </a:rPr>
              <a:t>Art.2, alin.1 din Legea 508/2004</a:t>
            </a:r>
            <a:endParaRPr lang="ro-RO" sz="3800" b="1" dirty="0">
              <a:solidFill>
                <a:srgbClr val="00325B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I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" y="294721"/>
            <a:ext cx="2105027" cy="14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324493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574</Words>
  <Application>Microsoft Office PowerPoint</Application>
  <PresentationFormat>Custom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Temă Office</vt:lpstr>
      <vt:lpstr>Conformitatea OUG nr. 6/2016 privind unele măsuri pentru punerea în executare a mandatelor de supraveghere tehnică dispuse în procesul penal cu Decizia Curţii Constituţionale nr.51/2016 </vt:lpstr>
      <vt:lpstr>Art. 115 alin.6 din Constituţie</vt:lpstr>
      <vt:lpstr>Art.8 alin.2 din Legea 14/1992</vt:lpstr>
      <vt:lpstr>Art.8 alin.2 din Legea 14/1992</vt:lpstr>
      <vt:lpstr>Art.142. alin.2 NCPP</vt:lpstr>
      <vt:lpstr>Art.8, alin.3 din Legea 14/1992</vt:lpstr>
      <vt:lpstr>Art. 13 din Legea 14/1992</vt:lpstr>
      <vt:lpstr>Art.66¹din Legea 303/2004</vt:lpstr>
      <vt:lpstr>Art.2, alin.1 din Legea 508/2004</vt:lpstr>
      <vt:lpstr>Art.30¹din Legea 304/2004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sic transit</dc:title>
  <dc:creator>Silviu</dc:creator>
  <cp:lastModifiedBy>Vadim Chiriac</cp:lastModifiedBy>
  <cp:revision>21</cp:revision>
  <dcterms:created xsi:type="dcterms:W3CDTF">2014-10-29T14:03:01Z</dcterms:created>
  <dcterms:modified xsi:type="dcterms:W3CDTF">2016-03-30T14:28:18Z</dcterms:modified>
</cp:coreProperties>
</file>