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75" r:id="rId9"/>
    <p:sldId id="265" r:id="rId10"/>
    <p:sldId id="270" r:id="rId11"/>
    <p:sldId id="266" r:id="rId12"/>
    <p:sldId id="267" r:id="rId13"/>
    <p:sldId id="268" r:id="rId14"/>
    <p:sldId id="269" r:id="rId15"/>
    <p:sldId id="271" r:id="rId16"/>
    <p:sldId id="274" r:id="rId17"/>
    <p:sldId id="272" r:id="rId18"/>
    <p:sldId id="273" r:id="rId19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5" d="100"/>
          <a:sy n="75" d="100"/>
        </p:scale>
        <p:origin x="-1938" y="-10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 smtClean="0"/>
              <a:t>Clic pentru a edita stilul de subtitlu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52994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0791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8858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4239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6221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46255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87482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15537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69671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12805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 dirty="0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04047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79C65-271D-42AC-8408-2CCD88B0ADE9}" type="datetimeFigureOut">
              <a:rPr lang="ro-RO" smtClean="0"/>
              <a:t>30.03.2016</a:t>
            </a:fld>
            <a:endParaRPr lang="ro-RO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0EA10-6463-4006-BFC4-E4FF5D76E4A5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1942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giorgulescu@crj.ro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in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19" b="41875"/>
          <a:stretch/>
        </p:blipFill>
        <p:spPr>
          <a:xfrm>
            <a:off x="0" y="532916"/>
            <a:ext cx="12192001" cy="5353050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1155700" y="532916"/>
            <a:ext cx="10695801" cy="4062331"/>
          </a:xfrm>
        </p:spPr>
        <p:txBody>
          <a:bodyPr>
            <a:noAutofit/>
          </a:bodyPr>
          <a:lstStyle/>
          <a:p>
            <a:r>
              <a:rPr lang="ro-RO" sz="3600" b="1" dirty="0" smtClean="0">
                <a:latin typeface="Cambria" panose="02040503050406030204" pitchFamily="18" charset="0"/>
              </a:rPr>
              <a:t>Serviciile de informații și controlul acestora</a:t>
            </a:r>
            <a:endParaRPr lang="ro-RO" sz="36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3674076" y="4572000"/>
            <a:ext cx="8177425" cy="449450"/>
          </a:xfrm>
        </p:spPr>
        <p:txBody>
          <a:bodyPr>
            <a:noAutofit/>
          </a:bodyPr>
          <a:lstStyle/>
          <a:p>
            <a:pPr algn="r"/>
            <a:r>
              <a:rPr lang="ro-RO" sz="28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Georgiana</a:t>
            </a:r>
            <a:r>
              <a:rPr lang="ro-RO" sz="32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Iorgulescu</a:t>
            </a:r>
            <a:endParaRPr lang="ro-RO" sz="3200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30" y="418069"/>
            <a:ext cx="2221471" cy="1666104"/>
          </a:xfrm>
          <a:prstGeom prst="rect">
            <a:avLst/>
          </a:prstGeom>
        </p:spPr>
      </p:pic>
      <p:pic>
        <p:nvPicPr>
          <p:cNvPr id="6" name="I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5169536"/>
            <a:ext cx="12192002" cy="17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31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>
                <a:solidFill>
                  <a:srgbClr val="00325B"/>
                </a:solidFill>
                <a:latin typeface="Cambria" panose="02040503050406030204" pitchFamily="18" charset="0"/>
              </a:rPr>
              <a:t>Control </a:t>
            </a:r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continuu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>
                <a:solidFill>
                  <a:srgbClr val="00325B"/>
                </a:solidFill>
                <a:latin typeface="Cambria" panose="02040503050406030204" pitchFamily="18" charset="0"/>
              </a:rPr>
              <a:t>Verificări și vizite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inopinate și/sau aleatorii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Privește atât operațiuni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curente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cât </a:t>
            </a:r>
            <a:r>
              <a:rPr lang="ro-RO" sz="4000" dirty="0">
                <a:solidFill>
                  <a:srgbClr val="00325B"/>
                </a:solidFill>
                <a:latin typeface="Cambria" panose="02040503050406030204" pitchFamily="18" charset="0"/>
              </a:rPr>
              <a:t>și</a:t>
            </a:r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încheiate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Sancțiuni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pentru necooperarea cu organismul de control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dirty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en-US" dirty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3. Control - continuare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8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Serviciile raportează din oficiu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și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la cerere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Organismul de control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raportează periodic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publicului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ro-RO" sz="4000" dirty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en-US" dirty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3. Control - continuare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17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 fontScale="92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3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Mai multe nivele de autorizare pentru cele mai </a:t>
            </a:r>
            <a:r>
              <a:rPr lang="ro-RO" sz="43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intruzive</a:t>
            </a:r>
            <a:r>
              <a:rPr lang="ro-RO" sz="43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măsuri (ex. la nivel intern, guvernamental și judiciar)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3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Legea să prevadă tipurile de date ce pot fi colectate precum și criterii, condiții și garanții pentru colectarea, reținerea, utilizarea și ștergerea lor 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ro-RO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4. Autorizare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26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Procesul de autorizare și re-autorizare a supravegherii sau a altor măsuri intruzive să fie supus el însuși unui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control ulterior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ro-RO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4.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Autorizare - continuare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40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 fontScale="92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3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În cazul încălcării drepturilor sale, orice persoană trebuie să poată face plângere la un organism independent, care poate avea acces deplin la datele relevante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3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Orice persoană trebuie să aibă acces la propriul dosar și posibilitatea corectării informațiilor din acesta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ro-RO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5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. Plângeri, acces la date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08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 fontScale="92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3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Refuzul de acces la dosar doar în </a:t>
            </a:r>
            <a:r>
              <a:rPr lang="ro-RO" sz="43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cazurile prevăzute de lege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3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Motivat</a:t>
            </a:r>
            <a:r>
              <a:rPr lang="ro-RO" sz="43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pentru fiecare caz în parte, nu poate fi refuzat ca regulă generală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3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Trebuie</a:t>
            </a:r>
            <a:r>
              <a:rPr lang="ro-RO" sz="43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 justificat</a:t>
            </a:r>
            <a:r>
              <a:rPr lang="ro-RO" sz="43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în fața organismului de control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ro-RO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5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. Plângeri, acces la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date - continuare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2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Posibilitatea verificării propriului dosar este o garanție împotriva abuzului, neglijenței și corupției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ro-RO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5. Plângeri, acces la date - continuare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26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 fontScale="775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Democratic and  Effective  Oversight of National Security Services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– Comisarul pentru Drepturile Omului al Consiliului Europei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Compilation of Good Practices for Intelligence Agencies and their Oversight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– Raportorul Special ONU pentru promovarea și protecția drepturilor omului și libertăților fundamentale în contextul combaterii terorismului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ro-RO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6. Surse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19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in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19" b="41875"/>
          <a:stretch/>
        </p:blipFill>
        <p:spPr>
          <a:xfrm>
            <a:off x="0" y="532916"/>
            <a:ext cx="12192001" cy="5353050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2843939" y="532916"/>
            <a:ext cx="9007562" cy="4062331"/>
          </a:xfrm>
        </p:spPr>
        <p:txBody>
          <a:bodyPr>
            <a:noAutofit/>
          </a:bodyPr>
          <a:lstStyle/>
          <a:p>
            <a:r>
              <a:rPr lang="ro-RO" sz="36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Georgiana Iorgulescu</a:t>
            </a:r>
            <a:br>
              <a:rPr lang="ro-RO" sz="3600" b="1" dirty="0" smtClean="0">
                <a:solidFill>
                  <a:srgbClr val="00325B"/>
                </a:solidFill>
                <a:latin typeface="Cambria" panose="02040503050406030204" pitchFamily="18" charset="0"/>
              </a:rPr>
            </a:br>
            <a:r>
              <a:rPr lang="ro-RO" sz="36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Directoare Executivă</a:t>
            </a:r>
            <a:br>
              <a:rPr lang="ro-RO" sz="3600" b="1" dirty="0" smtClean="0">
                <a:solidFill>
                  <a:srgbClr val="00325B"/>
                </a:solidFill>
                <a:latin typeface="Cambria" panose="02040503050406030204" pitchFamily="18" charset="0"/>
              </a:rPr>
            </a:br>
            <a:r>
              <a:rPr lang="ro-RO" sz="36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/>
            </a:r>
            <a:br>
              <a:rPr lang="ro-RO" sz="3600" b="1" dirty="0" smtClean="0">
                <a:solidFill>
                  <a:srgbClr val="00325B"/>
                </a:solidFill>
                <a:latin typeface="Cambria" panose="02040503050406030204" pitchFamily="18" charset="0"/>
              </a:rPr>
            </a:br>
            <a:r>
              <a:rPr lang="ro-RO" sz="36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Centrul de </a:t>
            </a:r>
            <a:r>
              <a:rPr lang="ro-RO" sz="3600" b="1" dirty="0">
                <a:solidFill>
                  <a:srgbClr val="00325B"/>
                </a:solidFill>
                <a:latin typeface="Cambria" panose="02040503050406030204" pitchFamily="18" charset="0"/>
              </a:rPr>
              <a:t>Resurse Juridice</a:t>
            </a:r>
            <a:br>
              <a:rPr lang="ro-RO" sz="3600" b="1" dirty="0">
                <a:solidFill>
                  <a:srgbClr val="00325B"/>
                </a:solidFill>
                <a:latin typeface="Cambria" panose="02040503050406030204" pitchFamily="18" charset="0"/>
              </a:rPr>
            </a:br>
            <a:r>
              <a:rPr lang="ro-RO" sz="3600" b="1" dirty="0" smtClean="0">
                <a:solidFill>
                  <a:srgbClr val="00325B"/>
                </a:solidFill>
                <a:latin typeface="Cambria" panose="02040503050406030204" pitchFamily="18" charset="0"/>
                <a:hlinkClick r:id="rId3"/>
              </a:rPr>
              <a:t>giorgulescu@crj.ro</a:t>
            </a:r>
            <a:r>
              <a:rPr lang="ro-RO" sz="3600" b="1" dirty="0">
                <a:solidFill>
                  <a:srgbClr val="00325B"/>
                </a:solidFill>
                <a:latin typeface="Cambria" panose="02040503050406030204" pitchFamily="18" charset="0"/>
              </a:rPr>
              <a:t/>
            </a:r>
            <a:br>
              <a:rPr lang="ro-RO" sz="3600" b="1" dirty="0">
                <a:solidFill>
                  <a:srgbClr val="00325B"/>
                </a:solidFill>
                <a:latin typeface="Cambria" panose="02040503050406030204" pitchFamily="18" charset="0"/>
              </a:rPr>
            </a:br>
            <a:r>
              <a:rPr lang="ro-RO" sz="3600" b="1" dirty="0">
                <a:solidFill>
                  <a:srgbClr val="00325B"/>
                </a:solidFill>
                <a:latin typeface="Cambria" panose="02040503050406030204" pitchFamily="18" charset="0"/>
              </a:rPr>
              <a:t>https://www.facebook.com/crjro/</a:t>
            </a:r>
            <a:br>
              <a:rPr lang="ro-RO" sz="3600" b="1" dirty="0">
                <a:solidFill>
                  <a:srgbClr val="00325B"/>
                </a:solidFill>
                <a:latin typeface="Cambria" panose="02040503050406030204" pitchFamily="18" charset="0"/>
              </a:rPr>
            </a:br>
            <a:r>
              <a:rPr lang="ro-RO" sz="3600" b="1" dirty="0">
                <a:solidFill>
                  <a:srgbClr val="00325B"/>
                </a:solidFill>
                <a:latin typeface="Cambria" panose="02040503050406030204" pitchFamily="18" charset="0"/>
              </a:rPr>
              <a:t/>
            </a:r>
            <a:br>
              <a:rPr lang="ro-RO" sz="3600" b="1" dirty="0">
                <a:solidFill>
                  <a:srgbClr val="00325B"/>
                </a:solidFill>
                <a:latin typeface="Cambria" panose="02040503050406030204" pitchFamily="18" charset="0"/>
              </a:rPr>
            </a:br>
            <a:endParaRPr lang="ro-RO" sz="36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3674076" y="4572000"/>
            <a:ext cx="8177425" cy="449450"/>
          </a:xfrm>
        </p:spPr>
        <p:txBody>
          <a:bodyPr>
            <a:noAutofit/>
          </a:bodyPr>
          <a:lstStyle/>
          <a:p>
            <a:pPr algn="r"/>
            <a:endParaRPr lang="ro-RO" sz="3200" dirty="0">
              <a:solidFill>
                <a:srgbClr val="00325B"/>
              </a:solidFill>
              <a:latin typeface="Exo 2" panose="00000500000000000000" pitchFamily="2" charset="-18"/>
            </a:endParaRPr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30" y="418069"/>
            <a:ext cx="2221471" cy="1666104"/>
          </a:xfrm>
          <a:prstGeom prst="rect">
            <a:avLst/>
          </a:prstGeom>
        </p:spPr>
      </p:pic>
      <p:pic>
        <p:nvPicPr>
          <p:cNvPr id="6" name="Imagin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5169536"/>
            <a:ext cx="12192002" cy="17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8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Trebuie stabilite într-un act normativ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public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Limitate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la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colectarea, analizarea și diseminarea informațiilor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referitoare la siguranță națională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ro-RO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1.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Atribuțiile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și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scopul serviciilor de informații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47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Limitarea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la colectarea de informații previne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riscul ca serviciile să îndeplinească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atribuții rezervate altor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autorități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, ceea ce poate constitui un</a:t>
            </a:r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 </a:t>
            </a:r>
            <a:r>
              <a:rPr lang="ro-RO" sz="4000" dirty="0">
                <a:solidFill>
                  <a:srgbClr val="00325B"/>
                </a:solidFill>
                <a:latin typeface="Cambria" panose="02040503050406030204" pitchFamily="18" charset="0"/>
              </a:rPr>
              <a:t>p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ericol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pentru drepturile omului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ro-RO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1. Atribuțiile și scopul serviciilor de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informații - continuare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45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Securitatea națională și competențele serviciilor trebuie definite și detaliate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doar prin lege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Actele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nepublice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nu pot fi temei pentru restrângeri ale drepturilor omului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b="1" dirty="0" smtClean="0">
              <a:solidFill>
                <a:srgbClr val="00325B"/>
              </a:solidFill>
              <a:latin typeface="Exo 2" panose="00000500000000000000" pitchFamily="2" charset="-18"/>
            </a:endParaRPr>
          </a:p>
          <a:p>
            <a:pPr marL="342900" indent="-342900" algn="l">
              <a:buFontTx/>
              <a:buChar char="-"/>
            </a:pPr>
            <a:endParaRPr lang="en-US" dirty="0">
              <a:solidFill>
                <a:srgbClr val="00325B"/>
              </a:solidFill>
              <a:latin typeface="Exo 2" panose="00000500000000000000" pitchFamily="2" charset="-18"/>
            </a:endParaRPr>
          </a:p>
          <a:p>
            <a:pPr algn="l"/>
            <a:endParaRPr lang="ro-RO" dirty="0">
              <a:solidFill>
                <a:srgbClr val="00325B"/>
              </a:solidFill>
              <a:latin typeface="Exo 2" panose="00000500000000000000" pitchFamily="2" charset="-18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2. Legislație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64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Orice persoană trebuie să poată prevedea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măsurile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de supraveghere care pot fi dispuse față de ea și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conduita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care le poate atrage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Statul are obligația de a se asigura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că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serviciile nu încalcă drepturile omului</a:t>
            </a:r>
          </a:p>
          <a:p>
            <a:pPr algn="l"/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en-US" dirty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2.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Legislație - continuare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59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Guvernamental, parlamentar, judiciar, specializat (unul sau mai multe)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Organism independent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Pe plan internațional, tendințe de creștere al controlului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specializat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datorită experienței 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ro-RO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3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. Control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6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Organismul de control trebuie să aibă acces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deplin 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la toate informațiile (inclusiv cele clasificate), personalul și mijloacele serviciului controlat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Verificarea legalității, eficienței și eficacității activităților controlate și a modului de utilizare al bugetului serviciului</a:t>
            </a:r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3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.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Control - continuare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6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Organismul de control trebuie să dispună de resurse, personal, atribuții și experiență adecvate pentru a realiza un control real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3. Control - continuare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80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2286000" y="1937289"/>
            <a:ext cx="9565502" cy="4282536"/>
          </a:xfrm>
        </p:spPr>
        <p:txBody>
          <a:bodyPr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Organismul de control poate da dispoziții obligatorii – încetarea colectării de informații, informarea persoanei vizate etc.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Monitorizarea </a:t>
            </a:r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întregului</a:t>
            </a:r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proces de colectare de informații– de la autorizare până la ștergerea datelor, inclusiv modul de ștergere al acestora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r>
              <a:rPr lang="ro-RO" sz="4000" dirty="0" smtClean="0">
                <a:solidFill>
                  <a:srgbClr val="00325B"/>
                </a:solidFill>
                <a:latin typeface="Cambria" panose="02040503050406030204" pitchFamily="18" charset="0"/>
              </a:rPr>
              <a:t> </a:t>
            </a:r>
          </a:p>
          <a:p>
            <a:pPr algn="l"/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b="1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ro-RO" sz="4000" dirty="0" smtClean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4000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378990" y="703468"/>
            <a:ext cx="9251378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>
                <a:solidFill>
                  <a:srgbClr val="00325B"/>
                </a:solidFill>
                <a:latin typeface="Cambria" panose="02040503050406030204" pitchFamily="18" charset="0"/>
              </a:rPr>
              <a:t>3. Control - continuare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3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565</Words>
  <Application>Microsoft Office PowerPoint</Application>
  <PresentationFormat>Custom</PresentationFormat>
  <Paragraphs>124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Temă Office</vt:lpstr>
      <vt:lpstr>Serviciile de informații și controlul acestora</vt:lpstr>
      <vt:lpstr>1. Atribuțiile și scopul serviciilor de informații</vt:lpstr>
      <vt:lpstr>1. Atribuțiile și scopul serviciilor de informații - continuare</vt:lpstr>
      <vt:lpstr>2. Legislație</vt:lpstr>
      <vt:lpstr>2. Legislație - continuare</vt:lpstr>
      <vt:lpstr>3. Control</vt:lpstr>
      <vt:lpstr>3. Control - continuare</vt:lpstr>
      <vt:lpstr>3. Control - continuare</vt:lpstr>
      <vt:lpstr>3. Control - continuare</vt:lpstr>
      <vt:lpstr>3. Control - continuare</vt:lpstr>
      <vt:lpstr>3. Control - continuare</vt:lpstr>
      <vt:lpstr>4. Autorizare</vt:lpstr>
      <vt:lpstr>4. Autorizare - continuare</vt:lpstr>
      <vt:lpstr>5. Plângeri, acces la date</vt:lpstr>
      <vt:lpstr>5. Plângeri, acces la date - continuare</vt:lpstr>
      <vt:lpstr>5. Plângeri, acces la date - continuare</vt:lpstr>
      <vt:lpstr>6. Surse</vt:lpstr>
      <vt:lpstr>Georgiana Iorgulescu Directoare Executivă  Centrul de Resurse Juridice giorgulescu@crj.ro https://www.facebook.com/crjro/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sic transit</dc:title>
  <dc:creator>Silviu</dc:creator>
  <cp:lastModifiedBy>Vadim Chiriac</cp:lastModifiedBy>
  <cp:revision>23</cp:revision>
  <dcterms:created xsi:type="dcterms:W3CDTF">2014-10-29T14:03:01Z</dcterms:created>
  <dcterms:modified xsi:type="dcterms:W3CDTF">2016-03-30T14:27:26Z</dcterms:modified>
</cp:coreProperties>
</file>